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11" r:id="rId1"/>
  </p:sldMasterIdLst>
  <p:notesMasterIdLst>
    <p:notesMasterId r:id="rId16"/>
  </p:notesMasterIdLst>
  <p:sldIdLst>
    <p:sldId id="256" r:id="rId2"/>
    <p:sldId id="257" r:id="rId3"/>
    <p:sldId id="258" r:id="rId4"/>
    <p:sldId id="259" r:id="rId5"/>
    <p:sldId id="260" r:id="rId6"/>
    <p:sldId id="270"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aleway Thin" charset="0"/>
      <p:bold r:id="rId17"/>
      <p:boldItalic r:id="rId18"/>
    </p:embeddedFont>
    <p:embeddedFont>
      <p:font typeface="Constantia" pitchFamily="18" charset="0"/>
      <p:regular r:id="rId19"/>
      <p:bold r:id="rId20"/>
      <p:italic r:id="rId21"/>
      <p:boldItalic r:id="rId22"/>
    </p:embeddedFont>
    <p:embeddedFont>
      <p:font typeface="Wingdings 2" pitchFamily="18" charset="2"/>
      <p:regular r:id="rId23"/>
    </p:embeddedFont>
    <p:embeddedFont>
      <p:font typeface="Lato" charset="0"/>
      <p:regular r:id="rId24"/>
      <p:bold r:id="rId25"/>
      <p:italic r:id="rId26"/>
      <p:boldItalic r:id="rId27"/>
    </p:embeddedFont>
    <p:embeddedFont>
      <p:font typeface="Raleway" charset="0"/>
      <p:regular r:id="rId28"/>
      <p:bold r:id="rId29"/>
      <p:italic r:id="rId30"/>
      <p:boldItalic r:id="rId31"/>
    </p:embeddedFont>
    <p:embeddedFont>
      <p:font typeface="Calibri"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538" y="-13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03233e63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03233e63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03233e63b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03233e63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fd519b8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fd519b8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fd519be6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fd519be6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9c67055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highlight>
                  <a:srgbClr val="FFFFFF"/>
                </a:highlight>
              </a:rPr>
              <a:t>In the mid to late 1980's, there was a big push to put a warning label on records and CD's that were deemed 'explicit' and had suggestive or 'satanic' lyrics. This was supposed to help parents monitor the music their children were buying. I propose it had the opposite effect. Albums and music with explicit lyrics and images were more popular after the mid to late 1980's.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r>
              <a:rPr lang="en" sz="1200">
                <a:latin typeface="Lato"/>
                <a:ea typeface="Lato"/>
                <a:cs typeface="Lato"/>
                <a:sym typeface="Lato"/>
              </a:rPr>
              <a:t>My determination of a single genre for each song is accurate</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Lato"/>
              <a:buChar char="➔"/>
            </a:pPr>
            <a:r>
              <a:rPr lang="en" sz="1200">
                <a:latin typeface="Lato"/>
                <a:ea typeface="Lato"/>
                <a:cs typeface="Lato"/>
                <a:sym typeface="Lato"/>
              </a:rPr>
              <a:t>My determination of a single genre for each song is accurate</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03233e63b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03233e6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03233e63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03233e63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421CBBC-0FE8-4C0F-838F-6E760AD84306}" type="datetimeFigureOut">
              <a:rPr lang="en-US" smtClean="0"/>
              <a:t>9/21/2020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82"/>
        <p:cNvGrpSpPr/>
        <p:nvPr/>
      </p:nvGrpSpPr>
      <p:grpSpPr>
        <a:xfrm>
          <a:off x="0" y="0"/>
          <a:ext cx="0" cy="0"/>
          <a:chOff x="0" y="0"/>
          <a:chExt cx="0" cy="0"/>
        </a:xfrm>
      </p:grpSpPr>
      <p:sp>
        <p:nvSpPr>
          <p:cNvPr id="88" name="Google Shape;88;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89" name="Google Shape;89;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90" name="Google Shape;90;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1" name="Google Shape;91;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55"/>
        <p:cNvGrpSpPr/>
        <p:nvPr/>
      </p:nvGrpSpPr>
      <p:grpSpPr>
        <a:xfrm>
          <a:off x="0" y="0"/>
          <a:ext cx="0" cy="0"/>
          <a:chOff x="0" y="0"/>
          <a:chExt cx="0" cy="0"/>
        </a:xfrm>
      </p:grpSpPr>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21CBBC-0FE8-4C0F-838F-6E760AD84306}"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421CBBC-0FE8-4C0F-838F-6E760AD84306}"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421CBBC-0FE8-4C0F-838F-6E760AD84306}" type="datetimeFigureOut">
              <a:rPr lang="en-US" smtClean="0"/>
              <a:t>9/21/2020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421CBBC-0FE8-4C0F-838F-6E760AD84306}" type="datetimeFigureOut">
              <a:rPr lang="en-US" smtClean="0"/>
              <a:t>9/21/2020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1CBBC-0FE8-4C0F-838F-6E760AD84306}" type="datetimeFigureOut">
              <a:rPr lang="en-US" smtClean="0"/>
              <a:t>9/21/2020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21CBBC-0FE8-4C0F-838F-6E760AD84306}"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421CBBC-0FE8-4C0F-838F-6E760AD84306}"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421CBBC-0FE8-4C0F-838F-6E760AD84306}" type="datetimeFigureOut">
              <a:rPr lang="en-US" smtClean="0"/>
              <a:t>9/21/2020</a:t>
            </a:fld>
            <a:endParaRPr lang="en-US"/>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50" y="1322450"/>
            <a:ext cx="9144000" cy="19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solidFill>
                  <a:schemeClr val="accent3"/>
                </a:solidFill>
                <a:latin typeface="Raleway Thin" charset="0"/>
                <a:ea typeface="Raleway Thin"/>
                <a:cs typeface="Raleway Thin"/>
                <a:sym typeface="Raleway Thin"/>
              </a:rPr>
              <a:t>Predicting NFL Game Outcomes</a:t>
            </a:r>
            <a:endParaRPr sz="5400" dirty="0">
              <a:solidFill>
                <a:schemeClr val="accent3"/>
              </a:solidFill>
              <a:latin typeface="Raleway Thin" charset="0"/>
              <a:ea typeface="Raleway Thin"/>
              <a:cs typeface="Raleway Thin"/>
              <a:sym typeface="Raleway Thin"/>
            </a:endParaRPr>
          </a:p>
        </p:txBody>
      </p:sp>
      <p:sp>
        <p:nvSpPr>
          <p:cNvPr id="97" name="Google Shape;97;p14"/>
          <p:cNvSpPr txBox="1">
            <a:spLocks noGrp="1"/>
          </p:cNvSpPr>
          <p:nvPr>
            <p:ph type="subTitle" idx="1"/>
          </p:nvPr>
        </p:nvSpPr>
        <p:spPr>
          <a:xfrm>
            <a:off x="729600" y="3401500"/>
            <a:ext cx="37878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4"/>
          <p:cNvSpPr txBox="1"/>
          <p:nvPr/>
        </p:nvSpPr>
        <p:spPr>
          <a:xfrm>
            <a:off x="0" y="0"/>
            <a:ext cx="9144000" cy="503400"/>
          </a:xfrm>
          <a:prstGeom prst="rect">
            <a:avLst/>
          </a:prstGeom>
          <a:solidFill>
            <a:srgbClr val="4A86E8"/>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p:nvPr/>
        </p:nvSpPr>
        <p:spPr>
          <a:xfrm>
            <a:off x="0" y="4736884"/>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165" name="Google Shape;165;p23"/>
          <p:cNvPicPr preferRelativeResize="0"/>
          <p:nvPr/>
        </p:nvPicPr>
        <p:blipFill>
          <a:blip r:embed="rId3">
            <a:alphaModFix/>
          </a:blip>
          <a:stretch>
            <a:fillRect/>
          </a:stretch>
        </p:blipFill>
        <p:spPr>
          <a:xfrm>
            <a:off x="1500202" y="482101"/>
            <a:ext cx="6143601" cy="4095775"/>
          </a:xfrm>
          <a:prstGeom prst="rect">
            <a:avLst/>
          </a:prstGeom>
          <a:noFill/>
          <a:ln>
            <a:noFill/>
          </a:ln>
        </p:spPr>
      </p:pic>
      <p:sp>
        <p:nvSpPr>
          <p:cNvPr id="166" name="Google Shape;166;p23"/>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dirty="0">
                <a:solidFill>
                  <a:srgbClr val="FFFFFF"/>
                </a:solidFill>
                <a:latin typeface="Lato"/>
                <a:ea typeface="Lato"/>
                <a:cs typeface="Lato"/>
                <a:sym typeface="Lato"/>
              </a:rPr>
              <a:t>No significant difference in Hot 100 ranking between genres</a:t>
            </a:r>
            <a:endParaRPr sz="2000" b="1" dirty="0">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642950" y="1334350"/>
            <a:ext cx="8501100" cy="38091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The popularity of the songs in each of the genre groups by year was not normalized, so I used the Kruskal-Wallis and Mann-Whitney U tests to test my null hypothesis 1</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latin typeface="Lato"/>
                <a:ea typeface="Lato"/>
                <a:cs typeface="Lato"/>
                <a:sym typeface="Lato"/>
              </a:rPr>
              <a:t>The number of explicit vs not explicit songs by year was not normalized, so I used the Kruskal-Wallis and Mann-Whitney U tests to test my null hypothesis 2</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u="sng">
                <a:solidFill>
                  <a:srgbClr val="FFFFFF"/>
                </a:solidFill>
                <a:latin typeface="Lato"/>
                <a:ea typeface="Lato"/>
                <a:cs typeface="Lato"/>
                <a:sym typeface="Lato"/>
              </a:rPr>
              <a:t>Hot 100 lists</a:t>
            </a:r>
            <a:r>
              <a:rPr lang="en" sz="1800" b="0">
                <a:solidFill>
                  <a:srgbClr val="FFFFFF"/>
                </a:solidFill>
                <a:latin typeface="Lato"/>
                <a:ea typeface="Lato"/>
                <a:cs typeface="Lato"/>
                <a:sym typeface="Lato"/>
              </a:rPr>
              <a:t> - With 95% confidence, the popularity of rap, hip-hop and metal music increased dramatically after 1985, while pop and country stayed relatively steady</a:t>
            </a:r>
            <a:endParaRPr sz="18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u="sng">
                <a:solidFill>
                  <a:srgbClr val="FFFFFF"/>
                </a:solidFill>
                <a:latin typeface="Lato"/>
                <a:ea typeface="Lato"/>
                <a:cs typeface="Lato"/>
                <a:sym typeface="Lato"/>
              </a:rPr>
              <a:t>Spotify</a:t>
            </a:r>
            <a:r>
              <a:rPr lang="en" sz="1800" b="0">
                <a:solidFill>
                  <a:srgbClr val="FFFFFF"/>
                </a:solidFill>
                <a:latin typeface="Lato"/>
                <a:ea typeface="Lato"/>
                <a:cs typeface="Lato"/>
                <a:sym typeface="Lato"/>
              </a:rPr>
              <a:t> - With 95% confidence, explicit music as defined by Spotify became significantly more popular after 1985</a:t>
            </a:r>
            <a:endParaRPr sz="2000">
              <a:solidFill>
                <a:srgbClr val="FFFFFF"/>
              </a:solidFill>
              <a:latin typeface="Lato"/>
              <a:ea typeface="Lato"/>
              <a:cs typeface="Lato"/>
              <a:sym typeface="Lato"/>
            </a:endParaRPr>
          </a:p>
        </p:txBody>
      </p:sp>
      <p:sp>
        <p:nvSpPr>
          <p:cNvPr id="172" name="Google Shape;172;p24"/>
          <p:cNvSpPr txBox="1"/>
          <p:nvPr/>
        </p:nvSpPr>
        <p:spPr>
          <a:xfrm>
            <a:off x="782217" y="505859"/>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lt1"/>
                </a:solidFill>
                <a:latin typeface="Raleway"/>
                <a:ea typeface="Raleway"/>
                <a:cs typeface="Raleway"/>
                <a:sym typeface="Raleway"/>
              </a:rPr>
              <a:t>Analysis Details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642900" y="1264450"/>
            <a:ext cx="8501100" cy="36432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900"/>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The stakeholders who would benefit from this research would be record label executives, band managers, and the performers themselves.</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It would give them insight into what is popular at a certain point in time.</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Record label executives could sign performers and bands that make music that is more popular, and increase their profits</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Band managers and performers could focus on more popular music to increase their profits as well</a:t>
            </a:r>
            <a:endParaRPr sz="1800" b="0">
              <a:solidFill>
                <a:srgbClr val="FFFFFF"/>
              </a:solidFill>
              <a:latin typeface="Lato"/>
              <a:ea typeface="Lato"/>
              <a:cs typeface="Lato"/>
              <a:sym typeface="Lato"/>
            </a:endParaRPr>
          </a:p>
          <a:p>
            <a:pPr marL="457200" lvl="0" indent="0" algn="l" rtl="0">
              <a:lnSpc>
                <a:spcPct val="115000"/>
              </a:lnSpc>
              <a:spcBef>
                <a:spcPts val="0"/>
              </a:spcBef>
              <a:spcAft>
                <a:spcPts val="0"/>
              </a:spcAft>
              <a:buNone/>
            </a:pPr>
            <a:endParaRPr sz="500" b="0">
              <a:solidFill>
                <a:srgbClr val="FFFFFF"/>
              </a:solidFill>
              <a:latin typeface="Lato"/>
              <a:ea typeface="Lato"/>
              <a:cs typeface="Lato"/>
              <a:sym typeface="Lato"/>
            </a:endParaRPr>
          </a:p>
          <a:p>
            <a:pPr marL="457200" lvl="0" indent="-342900" algn="l" rtl="0">
              <a:lnSpc>
                <a:spcPct val="115000"/>
              </a:lnSpc>
              <a:spcBef>
                <a:spcPts val="0"/>
              </a:spcBef>
              <a:spcAft>
                <a:spcPts val="0"/>
              </a:spcAft>
              <a:buClr>
                <a:srgbClr val="FFFFFF"/>
              </a:buClr>
              <a:buSzPts val="1800"/>
              <a:buFont typeface="Lato"/>
              <a:buChar char="●"/>
            </a:pPr>
            <a:r>
              <a:rPr lang="en" sz="1800" b="0">
                <a:solidFill>
                  <a:srgbClr val="FFFFFF"/>
                </a:solidFill>
                <a:latin typeface="Lato"/>
                <a:ea typeface="Lato"/>
                <a:cs typeface="Lato"/>
                <a:sym typeface="Lato"/>
              </a:rPr>
              <a:t>This research is very interesting to me because I love music and I am against the censorship of music.  Seeing explicit music become more popular after an attempt on censorship is very satisfying.</a:t>
            </a:r>
            <a:endParaRPr sz="1800" b="0">
              <a:solidFill>
                <a:srgbClr val="FFFFFF"/>
              </a:solidFill>
              <a:latin typeface="Lato"/>
              <a:ea typeface="Lato"/>
              <a:cs typeface="Lato"/>
              <a:sym typeface="Lato"/>
            </a:endParaRPr>
          </a:p>
        </p:txBody>
      </p:sp>
      <p:sp>
        <p:nvSpPr>
          <p:cNvPr id="178" name="Google Shape;178;p25"/>
          <p:cNvSpPr txBox="1"/>
          <p:nvPr/>
        </p:nvSpPr>
        <p:spPr>
          <a:xfrm>
            <a:off x="787325" y="510968"/>
            <a:ext cx="41577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lt1"/>
                </a:solidFill>
                <a:latin typeface="Raleway"/>
                <a:ea typeface="Raleway"/>
                <a:cs typeface="Raleway"/>
                <a:sym typeface="Raleway"/>
              </a:rPr>
              <a:t>Stakeholders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29450" y="1322450"/>
            <a:ext cx="7688400" cy="3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a:p>
            <a:pPr marL="457200" lvl="0" indent="-355600" algn="l" rtl="0">
              <a:lnSpc>
                <a:spcPct val="115000"/>
              </a:lnSpc>
              <a:spcBef>
                <a:spcPts val="0"/>
              </a:spcBef>
              <a:spcAft>
                <a:spcPts val="0"/>
              </a:spcAft>
              <a:buClr>
                <a:srgbClr val="FFFFFF"/>
              </a:buClr>
              <a:buSzPts val="2000"/>
              <a:buFont typeface="Lato"/>
              <a:buChar char="●"/>
            </a:pPr>
            <a:r>
              <a:rPr lang="en" sz="2000" b="0" dirty="0">
                <a:solidFill>
                  <a:srgbClr val="FFFFFF"/>
                </a:solidFill>
                <a:latin typeface="Lato"/>
                <a:ea typeface="Lato"/>
                <a:cs typeface="Lato"/>
                <a:sym typeface="Lato"/>
              </a:rPr>
              <a:t>Explicit music became significantly more popular after the PMRC was formed in 1985</a:t>
            </a:r>
            <a:endParaRPr sz="2000" b="0" dirty="0">
              <a:solidFill>
                <a:srgbClr val="FFFFFF"/>
              </a:solidFill>
              <a:latin typeface="Lato"/>
              <a:ea typeface="Lato"/>
              <a:cs typeface="Lato"/>
              <a:sym typeface="Lato"/>
            </a:endParaRPr>
          </a:p>
          <a:p>
            <a:pPr marL="457200" lvl="0" indent="-355600" algn="l" rtl="0">
              <a:lnSpc>
                <a:spcPct val="115000"/>
              </a:lnSpc>
              <a:spcBef>
                <a:spcPts val="0"/>
              </a:spcBef>
              <a:spcAft>
                <a:spcPts val="0"/>
              </a:spcAft>
              <a:buClr>
                <a:srgbClr val="FFFFFF"/>
              </a:buClr>
              <a:buSzPts val="2000"/>
              <a:buFont typeface="Lato"/>
              <a:buChar char="●"/>
            </a:pPr>
            <a:r>
              <a:rPr lang="en" sz="2000" b="0" dirty="0">
                <a:solidFill>
                  <a:srgbClr val="FFFFFF"/>
                </a:solidFill>
                <a:latin typeface="Lato"/>
                <a:ea typeface="Lato"/>
                <a:cs typeface="Lato"/>
                <a:sym typeface="Lato"/>
              </a:rPr>
              <a:t>Rap and Hip-Hop are more explicit on average than other types of music, especially after 1985</a:t>
            </a:r>
            <a:endParaRPr sz="2000" b="0" dirty="0">
              <a:solidFill>
                <a:srgbClr val="FFFFFF"/>
              </a:solidFill>
              <a:latin typeface="Lato"/>
              <a:ea typeface="Lato"/>
              <a:cs typeface="Lato"/>
              <a:sym typeface="Lato"/>
            </a:endParaRPr>
          </a:p>
          <a:p>
            <a:pPr marL="457200" lvl="0" indent="-355600" algn="l" rtl="0">
              <a:lnSpc>
                <a:spcPct val="115000"/>
              </a:lnSpc>
              <a:spcBef>
                <a:spcPts val="0"/>
              </a:spcBef>
              <a:spcAft>
                <a:spcPts val="0"/>
              </a:spcAft>
              <a:buClr>
                <a:srgbClr val="FFFFFF"/>
              </a:buClr>
              <a:buSzPts val="2000"/>
              <a:buFont typeface="Lato"/>
              <a:buChar char="●"/>
            </a:pPr>
            <a:r>
              <a:rPr lang="en" sz="2000" b="0" dirty="0">
                <a:solidFill>
                  <a:srgbClr val="FFFFFF"/>
                </a:solidFill>
                <a:latin typeface="Lato"/>
                <a:ea typeface="Lato"/>
                <a:cs typeface="Lato"/>
                <a:sym typeface="Lato"/>
              </a:rPr>
              <a:t>Because explicit music is more popular after 1985,  sales of explicit music have significantly increased since then</a:t>
            </a:r>
            <a:endParaRPr sz="4700" dirty="0">
              <a:solidFill>
                <a:srgbClr val="FFFFFF"/>
              </a:solidFill>
            </a:endParaRPr>
          </a:p>
        </p:txBody>
      </p:sp>
      <p:sp>
        <p:nvSpPr>
          <p:cNvPr id="184" name="Google Shape;184;p26"/>
          <p:cNvSpPr txBox="1"/>
          <p:nvPr/>
        </p:nvSpPr>
        <p:spPr>
          <a:xfrm>
            <a:off x="724342" y="543652"/>
            <a:ext cx="34290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lt1"/>
                </a:solidFill>
                <a:latin typeface="Raleway"/>
                <a:ea typeface="Raleway"/>
                <a:cs typeface="Raleway"/>
                <a:sym typeface="Raleway"/>
              </a:rPr>
              <a:t>Conclusions</a:t>
            </a: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Questions?</a:t>
            </a:r>
            <a:endParaRPr sz="40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29450" y="1322450"/>
            <a:ext cx="28599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Outline</a:t>
            </a:r>
            <a:endParaRPr sz="4000" b="1" dirty="0">
              <a:latin typeface="Raleway" charset="0"/>
            </a:endParaRPr>
          </a:p>
        </p:txBody>
      </p:sp>
      <p:sp>
        <p:nvSpPr>
          <p:cNvPr id="104" name="Google Shape;104;p15"/>
          <p:cNvSpPr txBox="1">
            <a:spLocks noGrp="1"/>
          </p:cNvSpPr>
          <p:nvPr>
            <p:ph type="subTitle" idx="4294967295"/>
          </p:nvPr>
        </p:nvSpPr>
        <p:spPr>
          <a:xfrm>
            <a:off x="5064125" y="1417638"/>
            <a:ext cx="4079875" cy="323532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u="sng" dirty="0" smtClean="0">
                <a:solidFill>
                  <a:schemeClr val="bg1"/>
                </a:solidFill>
                <a:latin typeface="Lato" charset="0"/>
              </a:rPr>
              <a:t>Summary</a:t>
            </a:r>
            <a:endParaRPr sz="2400" dirty="0">
              <a:solidFill>
                <a:schemeClr val="bg1"/>
              </a:solidFill>
              <a:latin typeface="Lato" charset="0"/>
            </a:endParaRPr>
          </a:p>
          <a:p>
            <a:pPr marL="0" lvl="0" indent="0" algn="l" rtl="0">
              <a:lnSpc>
                <a:spcPct val="115000"/>
              </a:lnSpc>
              <a:spcBef>
                <a:spcPts val="1600"/>
              </a:spcBef>
              <a:spcAft>
                <a:spcPts val="0"/>
              </a:spcAft>
              <a:buNone/>
            </a:pPr>
            <a:r>
              <a:rPr lang="en" sz="2400" u="sng" dirty="0">
                <a:solidFill>
                  <a:schemeClr val="bg1"/>
                </a:solidFill>
                <a:latin typeface="Lato" charset="0"/>
              </a:rPr>
              <a:t>The Data</a:t>
            </a:r>
            <a:endParaRPr sz="2400" dirty="0">
              <a:solidFill>
                <a:schemeClr val="bg1"/>
              </a:solidFill>
              <a:latin typeface="Lato" charset="0"/>
            </a:endParaRPr>
          </a:p>
          <a:p>
            <a:pPr marL="0" lvl="0" indent="0" algn="l" rtl="0">
              <a:lnSpc>
                <a:spcPct val="115000"/>
              </a:lnSpc>
              <a:spcBef>
                <a:spcPts val="1600"/>
              </a:spcBef>
              <a:spcAft>
                <a:spcPts val="0"/>
              </a:spcAft>
              <a:buNone/>
            </a:pPr>
            <a:r>
              <a:rPr lang="en-US" sz="2400" u="sng" dirty="0" smtClean="0">
                <a:solidFill>
                  <a:schemeClr val="bg1"/>
                </a:solidFill>
                <a:latin typeface="Lato" charset="0"/>
              </a:rPr>
              <a:t>Model Building</a:t>
            </a:r>
          </a:p>
          <a:p>
            <a:pPr marL="0" lvl="0" indent="0" algn="l" rtl="0">
              <a:lnSpc>
                <a:spcPct val="115000"/>
              </a:lnSpc>
              <a:spcBef>
                <a:spcPts val="1600"/>
              </a:spcBef>
              <a:spcAft>
                <a:spcPts val="0"/>
              </a:spcAft>
              <a:buNone/>
            </a:pPr>
            <a:r>
              <a:rPr lang="en-US" sz="2400" u="sng" dirty="0" smtClean="0">
                <a:solidFill>
                  <a:schemeClr val="bg1"/>
                </a:solidFill>
                <a:latin typeface="Lato" charset="0"/>
              </a:rPr>
              <a:t>Model Performance</a:t>
            </a:r>
            <a:endParaRPr sz="2400" dirty="0">
              <a:solidFill>
                <a:schemeClr val="bg1"/>
              </a:solidFill>
              <a:latin typeface="Lato" charset="0"/>
            </a:endParaRPr>
          </a:p>
          <a:p>
            <a:pPr marL="0" lvl="0" indent="0" algn="l" rtl="0">
              <a:lnSpc>
                <a:spcPct val="115000"/>
              </a:lnSpc>
              <a:spcBef>
                <a:spcPts val="1600"/>
              </a:spcBef>
              <a:spcAft>
                <a:spcPts val="0"/>
              </a:spcAft>
              <a:buNone/>
            </a:pPr>
            <a:r>
              <a:rPr lang="en" sz="2400" u="sng" dirty="0">
                <a:solidFill>
                  <a:schemeClr val="bg1"/>
                </a:solidFill>
                <a:latin typeface="Lato" charset="0"/>
              </a:rPr>
              <a:t>Conclusions</a:t>
            </a:r>
            <a:endParaRPr sz="2400" dirty="0">
              <a:solidFill>
                <a:schemeClr val="bg1"/>
              </a:solidFill>
              <a:latin typeface="Lato" charset="0"/>
            </a:endParaRPr>
          </a:p>
          <a:p>
            <a:pPr marL="0" lvl="0" indent="0" algn="l" rtl="0">
              <a:spcBef>
                <a:spcPts val="1600"/>
              </a:spcBef>
              <a:spcAft>
                <a:spcPts val="1600"/>
              </a:spcAft>
              <a:buNone/>
            </a:pPr>
            <a:endParaRPr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110" name="Google Shape;110;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would like to have a system that predicts the outcome of all the NFL games for the season</a:t>
            </a:r>
            <a:endParaRPr sz="1400" dirty="0">
              <a:solidFill>
                <a:schemeClr val="dk1"/>
              </a:solidFill>
              <a:highlight>
                <a:srgbClr val="FFFFFF"/>
              </a:highlight>
            </a:endParaRPr>
          </a:p>
          <a:p>
            <a:pPr lvl="0" indent="-274320" algn="l" rtl="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base my predictions on information about the previous 2 games for each team playing</a:t>
            </a:r>
          </a:p>
          <a:p>
            <a:pPr lvl="0" indent="-274320">
              <a:lnSpc>
                <a:spcPct val="150000"/>
              </a:lnSpc>
              <a:spcBef>
                <a:spcPts val="600"/>
              </a:spcBef>
              <a:buClr>
                <a:schemeClr val="dk1"/>
              </a:buClr>
              <a:buSzPct val="175000"/>
              <a:buFont typeface="Arial" pitchFamily="34" charset="0"/>
              <a:buChar char="•"/>
            </a:pPr>
            <a:r>
              <a:rPr lang="en-US" sz="1400" dirty="0" smtClean="0">
                <a:solidFill>
                  <a:schemeClr val="dk1"/>
                </a:solidFill>
                <a:highlight>
                  <a:srgbClr val="FFFFFF"/>
                </a:highlight>
              </a:rPr>
              <a:t>I will also answer the question “Will the home team win?” based on the previous 2 games for each team playing</a:t>
            </a:r>
            <a:endParaRPr sz="1400" dirty="0">
              <a:solidFill>
                <a:schemeClr val="dk1"/>
              </a:solidFill>
              <a:highlight>
                <a:srgbClr val="FFFFFF"/>
              </a:highlight>
            </a:endParaRPr>
          </a:p>
          <a:p>
            <a:pPr marL="457200" lvl="0" indent="0" algn="l" rtl="0">
              <a:spcBef>
                <a:spcPts val="1000"/>
              </a:spcBef>
              <a:spcAft>
                <a:spcPts val="0"/>
              </a:spcAft>
              <a:buNone/>
            </a:pPr>
            <a:endParaRPr sz="100" dirty="0">
              <a:solidFill>
                <a:schemeClr val="dk1"/>
              </a:solidFill>
              <a:highlight>
                <a:schemeClr val="lt1"/>
              </a:highlight>
            </a:endParaRPr>
          </a:p>
        </p:txBody>
      </p:sp>
      <p:sp>
        <p:nvSpPr>
          <p:cNvPr id="112" name="Google Shape;112;p16"/>
          <p:cNvSpPr txBox="1"/>
          <p:nvPr/>
        </p:nvSpPr>
        <p:spPr>
          <a:xfrm>
            <a:off x="0" y="0"/>
            <a:ext cx="4566892" cy="9540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solidFill>
                  <a:schemeClr val="bg1"/>
                </a:solidFill>
                <a:latin typeface="Raleway" charset="0"/>
                <a:sym typeface="Lato"/>
              </a:rPr>
              <a:t>Summary</a:t>
            </a:r>
            <a:endParaRPr sz="4000" b="1" dirty="0">
              <a:solidFill>
                <a:schemeClr val="bg1"/>
              </a:solidFill>
              <a:latin typeface="Raleway" charset="0"/>
              <a:sym typeface="Lato"/>
            </a:endParaRPr>
          </a:p>
        </p:txBody>
      </p:sp>
      <p:pic>
        <p:nvPicPr>
          <p:cNvPr id="9" name="Picture 8" descr="nfl-teams.jpg"/>
          <p:cNvPicPr>
            <a:picLocks noChangeAspect="1"/>
          </p:cNvPicPr>
          <p:nvPr/>
        </p:nvPicPr>
        <p:blipFill>
          <a:blip r:embed="rId3"/>
          <a:stretch>
            <a:fillRect/>
          </a:stretch>
        </p:blipFill>
        <p:spPr>
          <a:xfrm>
            <a:off x="117494" y="1006352"/>
            <a:ext cx="4321689" cy="4069087"/>
          </a:xfrm>
          <a:prstGeom prst="rect">
            <a:avLst/>
          </a:prstGeom>
          <a:ln w="127000">
            <a:solidFill>
              <a:schemeClr val="accent1"/>
            </a:solidFill>
            <a:miter lim="800000"/>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6"/>
        <p:cNvGrpSpPr/>
        <p:nvPr/>
      </p:nvGrpSpPr>
      <p:grpSpPr>
        <a:xfrm>
          <a:off x="0" y="0"/>
          <a:ext cx="0" cy="0"/>
          <a:chOff x="0" y="0"/>
          <a:chExt cx="0" cy="0"/>
        </a:xfrm>
      </p:grpSpPr>
      <p:sp>
        <p:nvSpPr>
          <p:cNvPr id="6" name="TextBox 5"/>
          <p:cNvSpPr txBox="1"/>
          <p:nvPr/>
        </p:nvSpPr>
        <p:spPr>
          <a:xfrm>
            <a:off x="780912" y="898369"/>
            <a:ext cx="6921406" cy="2554545"/>
          </a:xfrm>
          <a:prstGeom prst="rect">
            <a:avLst/>
          </a:prstGeom>
          <a:noFill/>
        </p:spPr>
        <p:txBody>
          <a:bodyPr wrap="square" rtlCol="0">
            <a:spAutoFit/>
          </a:bodyPr>
          <a:lstStyle/>
          <a:p>
            <a:r>
              <a:rPr lang="en-US" sz="4000" b="1" dirty="0" smtClean="0">
                <a:solidFill>
                  <a:schemeClr val="bg1"/>
                </a:solidFill>
                <a:latin typeface="Raleway" charset="0"/>
              </a:rPr>
              <a:t>The Data</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NFL pro football reference game information from years 2000 - 2017</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Odds - money line, open/close lines historic </a:t>
            </a:r>
            <a:r>
              <a:rPr lang="en-US" sz="1600" dirty="0" smtClean="0">
                <a:solidFill>
                  <a:schemeClr val="bg1"/>
                </a:solidFill>
                <a:latin typeface="Lato" charset="0"/>
              </a:rPr>
              <a:t>info</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Kaggle </a:t>
            </a:r>
            <a:r>
              <a:rPr lang="en-US" sz="1600" dirty="0" smtClean="0">
                <a:solidFill>
                  <a:schemeClr val="bg1"/>
                </a:solidFill>
                <a:latin typeface="Lato" charset="0"/>
              </a:rPr>
              <a:t>site data - </a:t>
            </a:r>
            <a:r>
              <a:rPr lang="en-US" sz="1600" dirty="0" smtClean="0">
                <a:solidFill>
                  <a:schemeClr val="bg1"/>
                </a:solidFill>
                <a:latin typeface="Lato" charset="0"/>
              </a:rPr>
              <a:t>NFL scores and betting data</a:t>
            </a:r>
            <a:endParaRPr lang="en-US" sz="1600" dirty="0" smtClean="0">
              <a:solidFill>
                <a:schemeClr val="bg1"/>
              </a:solidFill>
              <a:latin typeface="Lato" charset="0"/>
            </a:endParaRP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I merged these </a:t>
            </a:r>
            <a:r>
              <a:rPr lang="en-US" sz="1600" dirty="0" smtClean="0">
                <a:solidFill>
                  <a:schemeClr val="bg1"/>
                </a:solidFill>
                <a:latin typeface="Lato" charset="0"/>
              </a:rPr>
              <a:t>3 </a:t>
            </a:r>
            <a:r>
              <a:rPr lang="en-US" sz="1600" dirty="0" smtClean="0">
                <a:solidFill>
                  <a:schemeClr val="bg1"/>
                </a:solidFill>
                <a:latin typeface="Lato" charset="0"/>
              </a:rPr>
              <a:t>files together for my analysis</a:t>
            </a:r>
          </a:p>
          <a:p>
            <a:pPr marL="457200" indent="-274320">
              <a:lnSpc>
                <a:spcPct val="150000"/>
              </a:lnSpc>
              <a:buClr>
                <a:schemeClr val="bg1"/>
              </a:buClr>
              <a:buFont typeface="Arial" pitchFamily="34" charset="0"/>
              <a:buChar char="•"/>
            </a:pPr>
            <a:r>
              <a:rPr lang="en-US" sz="1600" dirty="0" smtClean="0">
                <a:solidFill>
                  <a:schemeClr val="bg1"/>
                </a:solidFill>
                <a:latin typeface="Lato" charset="0"/>
              </a:rPr>
              <a:t>Raw data available here:</a:t>
            </a:r>
          </a:p>
        </p:txBody>
      </p:sp>
      <p:sp>
        <p:nvSpPr>
          <p:cNvPr id="9" name="TextBox 8"/>
          <p:cNvSpPr txBox="1"/>
          <p:nvPr/>
        </p:nvSpPr>
        <p:spPr>
          <a:xfrm>
            <a:off x="1705585" y="3378741"/>
            <a:ext cx="6659195" cy="1415772"/>
          </a:xfrm>
          <a:prstGeom prst="rect">
            <a:avLst/>
          </a:prstGeom>
          <a:noFill/>
        </p:spPr>
        <p:txBody>
          <a:bodyPr wrap="none" rtlCol="0">
            <a:spAutoFit/>
          </a:bodyPr>
          <a:lstStyle/>
          <a:p>
            <a:pPr marL="457200" indent="-274320">
              <a:lnSpc>
                <a:spcPct val="150000"/>
              </a:lnSpc>
              <a:buClr>
                <a:schemeClr val="bg1"/>
              </a:buClr>
              <a:buFont typeface="+mj-lt"/>
              <a:buAutoNum type="arabicParenR"/>
            </a:pPr>
            <a:r>
              <a:rPr lang="en-US" sz="1600" dirty="0" smtClean="0">
                <a:solidFill>
                  <a:schemeClr val="bg1"/>
                </a:solidFill>
                <a:latin typeface="Lato" charset="0"/>
              </a:rPr>
              <a:t>https://www.pro-football-reference.com/years</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http://www.aussportsbetting.com/historical data/nfl.xlsx</a:t>
            </a:r>
          </a:p>
          <a:p>
            <a:pPr marL="457200" indent="-274320">
              <a:lnSpc>
                <a:spcPct val="150000"/>
              </a:lnSpc>
              <a:buClr>
                <a:schemeClr val="bg1"/>
              </a:buClr>
              <a:buFont typeface="+mj-lt"/>
              <a:buAutoNum type="arabicParenR"/>
            </a:pPr>
            <a:r>
              <a:rPr lang="en-US" sz="1600" dirty="0" smtClean="0">
                <a:solidFill>
                  <a:schemeClr val="bg1"/>
                </a:solidFill>
                <a:latin typeface="Lato" charset="0"/>
              </a:rPr>
              <a:t>https://www.kaggle.com/tobycrabtree/nfl-scores-and-betting-data</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610800"/>
            <a:ext cx="7021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solidFill>
                  <a:schemeClr val="bg1"/>
                </a:solidFill>
              </a:rPr>
              <a:t>Model</a:t>
            </a:r>
            <a:r>
              <a:rPr lang="en" sz="4000" b="1" dirty="0" smtClean="0"/>
              <a:t> Building</a:t>
            </a:r>
            <a:endParaRPr sz="4000" b="1" dirty="0"/>
          </a:p>
        </p:txBody>
      </p:sp>
      <p:sp>
        <p:nvSpPr>
          <p:cNvPr id="123" name="Google Shape;123;p18"/>
          <p:cNvSpPr txBox="1">
            <a:spLocks noGrp="1"/>
          </p:cNvSpPr>
          <p:nvPr>
            <p:ph type="title" idx="4294967295"/>
          </p:nvPr>
        </p:nvSpPr>
        <p:spPr>
          <a:xfrm>
            <a:off x="0" y="1339850"/>
            <a:ext cx="7019925" cy="2700338"/>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Lato"/>
              <a:buChar char="➔"/>
            </a:pPr>
            <a:r>
              <a:rPr lang="en" sz="2600" b="0" dirty="0" smtClean="0">
                <a:solidFill>
                  <a:schemeClr val="bg1"/>
                </a:solidFill>
                <a:latin typeface="Lato"/>
                <a:ea typeface="Lato"/>
                <a:cs typeface="Lato"/>
                <a:sym typeface="Lato"/>
              </a:rPr>
              <a:t>The</a:t>
            </a:r>
            <a:endParaRPr sz="2600" b="0" dirty="0">
              <a:solidFill>
                <a:schemeClr val="bg1"/>
              </a:solidFill>
              <a:latin typeface="Lato"/>
              <a:ea typeface="Lato"/>
              <a:cs typeface="Lato"/>
              <a:sym typeface="Lato"/>
            </a:endParaRPr>
          </a:p>
          <a:p>
            <a:pPr marL="457200" lvl="0" indent="0" algn="l" rtl="0">
              <a:spcBef>
                <a:spcPts val="0"/>
              </a:spcBef>
              <a:spcAft>
                <a:spcPts val="0"/>
              </a:spcAft>
              <a:buNone/>
            </a:pPr>
            <a:endParaRPr sz="2600" b="0"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610800"/>
            <a:ext cx="7021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smtClean="0"/>
              <a:t>Model Performance</a:t>
            </a:r>
            <a:endParaRPr sz="4000" b="1" dirty="0"/>
          </a:p>
        </p:txBody>
      </p:sp>
      <p:sp>
        <p:nvSpPr>
          <p:cNvPr id="123" name="Google Shape;123;p18"/>
          <p:cNvSpPr txBox="1">
            <a:spLocks noGrp="1"/>
          </p:cNvSpPr>
          <p:nvPr>
            <p:ph type="title" idx="4294967295"/>
          </p:nvPr>
        </p:nvSpPr>
        <p:spPr>
          <a:xfrm>
            <a:off x="0" y="1339850"/>
            <a:ext cx="7019925" cy="2700338"/>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Lato"/>
              <a:buChar char="➔"/>
            </a:pPr>
            <a:r>
              <a:rPr lang="en" sz="2600" b="0" dirty="0" smtClean="0">
                <a:solidFill>
                  <a:schemeClr val="bg1"/>
                </a:solidFill>
                <a:latin typeface="Lato"/>
                <a:ea typeface="Lato"/>
                <a:cs typeface="Lato"/>
                <a:sym typeface="Lato"/>
              </a:rPr>
              <a:t>The</a:t>
            </a:r>
            <a:endParaRPr sz="2600" b="0" dirty="0">
              <a:solidFill>
                <a:schemeClr val="bg1"/>
              </a:solidFill>
              <a:latin typeface="Lato"/>
              <a:ea typeface="Lato"/>
              <a:cs typeface="Lato"/>
              <a:sym typeface="Lato"/>
            </a:endParaRPr>
          </a:p>
          <a:p>
            <a:pPr marL="457200" lvl="0" indent="0" algn="l" rtl="0">
              <a:spcBef>
                <a:spcPts val="0"/>
              </a:spcBef>
              <a:spcAft>
                <a:spcPts val="0"/>
              </a:spcAft>
              <a:buNone/>
            </a:pPr>
            <a:endParaRPr sz="2600" b="0" dirty="0">
              <a:latin typeface="Lato"/>
              <a:ea typeface="Lato"/>
              <a:cs typeface="Lato"/>
              <a:sym typeface="Lato"/>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72780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latin typeface="Raleway" charset="0"/>
              </a:rPr>
              <a:t>Cool Graphs</a:t>
            </a:r>
            <a:endParaRPr sz="4000" b="1" dirty="0">
              <a:latin typeface="Raleway"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9"/>
        <p:cNvGrpSpPr/>
        <p:nvPr/>
      </p:nvGrpSpPr>
      <p:grpSpPr>
        <a:xfrm>
          <a:off x="0" y="0"/>
          <a:ext cx="0" cy="0"/>
          <a:chOff x="0" y="0"/>
          <a:chExt cx="0" cy="0"/>
        </a:xfrm>
      </p:grpSpPr>
      <p:sp>
        <p:nvSpPr>
          <p:cNvPr id="142" name="Google Shape;142;p21"/>
          <p:cNvSpPr txBox="1"/>
          <p:nvPr/>
        </p:nvSpPr>
        <p:spPr>
          <a:xfrm>
            <a:off x="0" y="0"/>
            <a:ext cx="9144000" cy="525000"/>
          </a:xfrm>
          <a:prstGeom prst="rect">
            <a:avLst/>
          </a:prstGeom>
          <a:solidFill>
            <a:schemeClr val="tx2"/>
          </a:solidFill>
          <a:ln>
            <a:solidFill>
              <a:schemeClr val="accent1"/>
            </a:solid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dirty="0">
                <a:solidFill>
                  <a:srgbClr val="FFFFFF"/>
                </a:solidFill>
                <a:latin typeface="Lato"/>
                <a:ea typeface="Lato"/>
                <a:cs typeface="Lato"/>
                <a:sym typeface="Lato"/>
              </a:rPr>
              <a:t>There were very few 'explicit' songs before 1985</a:t>
            </a:r>
            <a:endParaRPr sz="2000" b="1" dirty="0">
              <a:solidFill>
                <a:srgbClr val="FFFFFF"/>
              </a:solidFill>
              <a:latin typeface="Lato"/>
              <a:ea typeface="Lato"/>
              <a:cs typeface="Lato"/>
              <a:sym typeface="Lato"/>
            </a:endParaRPr>
          </a:p>
        </p:txBody>
      </p:sp>
      <p:pic>
        <p:nvPicPr>
          <p:cNvPr id="143" name="Google Shape;143;p21"/>
          <p:cNvPicPr preferRelativeResize="0"/>
          <p:nvPr/>
        </p:nvPicPr>
        <p:blipFill>
          <a:blip r:embed="rId3">
            <a:alphaModFix/>
          </a:blip>
          <a:stretch>
            <a:fillRect/>
          </a:stretch>
        </p:blipFill>
        <p:spPr>
          <a:xfrm>
            <a:off x="-12" y="525001"/>
            <a:ext cx="6160974" cy="4222100"/>
          </a:xfrm>
          <a:prstGeom prst="rect">
            <a:avLst/>
          </a:prstGeom>
          <a:noFill/>
          <a:ln>
            <a:noFill/>
          </a:ln>
        </p:spPr>
      </p:pic>
      <p:pic>
        <p:nvPicPr>
          <p:cNvPr id="144" name="Google Shape;144;p21"/>
          <p:cNvPicPr preferRelativeResize="0"/>
          <p:nvPr/>
        </p:nvPicPr>
        <p:blipFill>
          <a:blip r:embed="rId4">
            <a:alphaModFix/>
          </a:blip>
          <a:stretch>
            <a:fillRect/>
          </a:stretch>
        </p:blipFill>
        <p:spPr>
          <a:xfrm>
            <a:off x="5948225" y="2909784"/>
            <a:ext cx="2529024" cy="1686016"/>
          </a:xfrm>
          <a:prstGeom prst="rect">
            <a:avLst/>
          </a:prstGeom>
          <a:noFill/>
          <a:ln>
            <a:noFill/>
          </a:ln>
        </p:spPr>
      </p:pic>
      <p:pic>
        <p:nvPicPr>
          <p:cNvPr id="145" name="Google Shape;145;p21"/>
          <p:cNvPicPr preferRelativeResize="0"/>
          <p:nvPr/>
        </p:nvPicPr>
        <p:blipFill>
          <a:blip r:embed="rId5">
            <a:alphaModFix/>
          </a:blip>
          <a:stretch>
            <a:fillRect/>
          </a:stretch>
        </p:blipFill>
        <p:spPr>
          <a:xfrm>
            <a:off x="5948226" y="677400"/>
            <a:ext cx="2529024" cy="1686000"/>
          </a:xfrm>
          <a:prstGeom prst="rect">
            <a:avLst/>
          </a:prstGeom>
          <a:noFill/>
          <a:ln>
            <a:noFill/>
          </a:ln>
        </p:spPr>
      </p:pic>
      <p:sp>
        <p:nvSpPr>
          <p:cNvPr id="146" name="Google Shape;146;p21"/>
          <p:cNvSpPr txBox="1"/>
          <p:nvPr/>
        </p:nvSpPr>
        <p:spPr>
          <a:xfrm>
            <a:off x="6648438" y="2395538"/>
            <a:ext cx="11286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Lato"/>
                <a:ea typeface="Lato"/>
                <a:cs typeface="Lato"/>
                <a:sym typeface="Lato"/>
              </a:rPr>
              <a:t>vs.</a:t>
            </a:r>
            <a:endParaRPr sz="2100" b="1">
              <a:latin typeface="Lato"/>
              <a:ea typeface="Lato"/>
              <a:cs typeface="Lato"/>
              <a:sym typeface="La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671006" y="482100"/>
            <a:ext cx="7801988" cy="2667100"/>
          </a:xfrm>
          <a:prstGeom prst="rect">
            <a:avLst/>
          </a:prstGeom>
          <a:noFill/>
          <a:ln>
            <a:noFill/>
          </a:ln>
        </p:spPr>
      </p:pic>
      <p:sp>
        <p:nvSpPr>
          <p:cNvPr id="154" name="Google Shape;154;p22"/>
          <p:cNvSpPr txBox="1"/>
          <p:nvPr/>
        </p:nvSpPr>
        <p:spPr>
          <a:xfrm>
            <a:off x="0" y="0"/>
            <a:ext cx="9144000" cy="482100"/>
          </a:xfrm>
          <a:prstGeom prst="rect">
            <a:avLst/>
          </a:prstGeom>
          <a:solidFill>
            <a:schemeClr val="tx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000" b="1" dirty="0">
                <a:solidFill>
                  <a:srgbClr val="FFFFFF"/>
                </a:solidFill>
                <a:latin typeface="Lato"/>
                <a:ea typeface="Lato"/>
                <a:cs typeface="Lato"/>
                <a:sym typeface="Lato"/>
              </a:rPr>
              <a:t>Rap and hip-hop became popular right after the PMRC was formed in 1985</a:t>
            </a:r>
            <a:endParaRPr sz="2000" b="1" dirty="0">
              <a:solidFill>
                <a:srgbClr val="FFFFFF"/>
              </a:solidFill>
              <a:latin typeface="Lato"/>
              <a:ea typeface="Lato"/>
              <a:cs typeface="Lato"/>
              <a:sym typeface="Lato"/>
            </a:endParaRPr>
          </a:p>
        </p:txBody>
      </p:sp>
      <p:pic>
        <p:nvPicPr>
          <p:cNvPr id="155" name="Google Shape;155;p22"/>
          <p:cNvPicPr preferRelativeResize="0"/>
          <p:nvPr/>
        </p:nvPicPr>
        <p:blipFill>
          <a:blip r:embed="rId4">
            <a:alphaModFix/>
          </a:blip>
          <a:stretch>
            <a:fillRect/>
          </a:stretch>
        </p:blipFill>
        <p:spPr>
          <a:xfrm>
            <a:off x="4995727" y="3192100"/>
            <a:ext cx="1755821" cy="1510224"/>
          </a:xfrm>
          <a:prstGeom prst="rect">
            <a:avLst/>
          </a:prstGeom>
          <a:noFill/>
          <a:ln>
            <a:noFill/>
          </a:ln>
        </p:spPr>
      </p:pic>
      <p:pic>
        <p:nvPicPr>
          <p:cNvPr id="156" name="Google Shape;156;p22"/>
          <p:cNvPicPr preferRelativeResize="0"/>
          <p:nvPr/>
        </p:nvPicPr>
        <p:blipFill>
          <a:blip r:embed="rId5">
            <a:alphaModFix/>
          </a:blip>
          <a:stretch>
            <a:fillRect/>
          </a:stretch>
        </p:blipFill>
        <p:spPr>
          <a:xfrm>
            <a:off x="6925627" y="3170650"/>
            <a:ext cx="1141727" cy="1510224"/>
          </a:xfrm>
          <a:prstGeom prst="rect">
            <a:avLst/>
          </a:prstGeom>
          <a:noFill/>
          <a:ln>
            <a:noFill/>
          </a:ln>
        </p:spPr>
      </p:pic>
      <p:pic>
        <p:nvPicPr>
          <p:cNvPr id="157" name="Google Shape;157;p22"/>
          <p:cNvPicPr preferRelativeResize="0"/>
          <p:nvPr/>
        </p:nvPicPr>
        <p:blipFill>
          <a:blip r:embed="rId6">
            <a:alphaModFix/>
          </a:blip>
          <a:stretch>
            <a:fillRect/>
          </a:stretch>
        </p:blipFill>
        <p:spPr>
          <a:xfrm>
            <a:off x="671025" y="3170650"/>
            <a:ext cx="1652240" cy="1510224"/>
          </a:xfrm>
          <a:prstGeom prst="rect">
            <a:avLst/>
          </a:prstGeom>
          <a:noFill/>
          <a:ln>
            <a:noFill/>
          </a:ln>
        </p:spPr>
      </p:pic>
      <p:pic>
        <p:nvPicPr>
          <p:cNvPr id="158" name="Google Shape;158;p22"/>
          <p:cNvPicPr preferRelativeResize="0"/>
          <p:nvPr/>
        </p:nvPicPr>
        <p:blipFill>
          <a:blip r:embed="rId7">
            <a:alphaModFix/>
          </a:blip>
          <a:stretch>
            <a:fillRect/>
          </a:stretch>
        </p:blipFill>
        <p:spPr>
          <a:xfrm>
            <a:off x="2541200" y="3192101"/>
            <a:ext cx="2265350" cy="1510234"/>
          </a:xfrm>
          <a:prstGeom prst="rect">
            <a:avLst/>
          </a:prstGeom>
          <a:noFill/>
          <a:ln>
            <a:noFill/>
          </a:ln>
        </p:spPr>
      </p:pic>
      <p:sp>
        <p:nvSpPr>
          <p:cNvPr id="10" name="Google Shape;151;p22"/>
          <p:cNvSpPr/>
          <p:nvPr/>
        </p:nvSpPr>
        <p:spPr>
          <a:xfrm>
            <a:off x="0" y="4747100"/>
            <a:ext cx="9144000" cy="3963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216</TotalTime>
  <Words>537</Words>
  <Application>Microsoft Office PowerPoint</Application>
  <PresentationFormat>On-screen Show (16:9)</PresentationFormat>
  <Paragraphs>55</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Raleway Thin</vt:lpstr>
      <vt:lpstr>Constantia</vt:lpstr>
      <vt:lpstr>Wingdings 2</vt:lpstr>
      <vt:lpstr>Lato</vt:lpstr>
      <vt:lpstr>Raleway</vt:lpstr>
      <vt:lpstr>Calibri</vt:lpstr>
      <vt:lpstr>Flow</vt:lpstr>
      <vt:lpstr>Predicting NFL Game Outcomes</vt:lpstr>
      <vt:lpstr>Outline</vt:lpstr>
      <vt:lpstr>Slide 3</vt:lpstr>
      <vt:lpstr>Slide 4</vt:lpstr>
      <vt:lpstr>The </vt:lpstr>
      <vt:lpstr>The </vt:lpstr>
      <vt:lpstr>Cool Graphs</vt:lpstr>
      <vt:lpstr>Slide 8</vt:lpstr>
      <vt:lpstr>Slide 9</vt:lpstr>
      <vt:lpstr>Slide 10</vt:lpstr>
      <vt:lpstr> The popularity of the songs in each of the genre groups by year was not normalized, so I used the Kruskal-Wallis and Mann-Whitney U tests to test my null hypothesis 1 The number of explicit vs not explicit songs by year was not normalized, so I used the Kruskal-Wallis and Mann-Whitney U tests to test my null hypothesis 2 Hot 100 lists - With 95% confidence, the popularity of rap, hip-hop and metal music increased dramatically after 1985, while pop and country stayed relatively steady Spotify - With 95% confidence, explicit music as defined by Spotify became significantly more popular after 1985</vt:lpstr>
      <vt:lpstr> The stakeholders who would benefit from this research would be record label executives, band managers, and the performers themselves.  It would give them insight into what is popular at a certain point in time.  Record label executives could sign performers and bands that make music that is more popular, and increase their profits  Band managers and performers could focus on more popular music to increase their profits as well  This research is very interesting to me because I love music and I am against the censorship of music.  Seeing explicit music become more popular after an attempt on censorship is very satisfying.</vt:lpstr>
      <vt:lpstr> Explicit music became significantly more popular after the PMRC was formed in 1985 Rap and Hip-Hop are more explicit on average than other types of music, especially after 1985 Because explicit music is more popular after 1985,  sales of explicit music have significantly increased since then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PMRC Effects on Music Popularity</dc:title>
  <dc:creator>Steve</dc:creator>
  <cp:lastModifiedBy>Steve</cp:lastModifiedBy>
  <cp:revision>41</cp:revision>
  <dcterms:modified xsi:type="dcterms:W3CDTF">2020-09-21T21:09:13Z</dcterms:modified>
</cp:coreProperties>
</file>